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D98F89-FAAF-0D66-8D00-D3A58998B0C6}" v="1" dt="2019-11-03T20:40:26.808"/>
    <p1510:client id="{E8F36BB6-5E22-4333-C14E-79E453536241}" v="312" dt="2019-11-03T21:16:01.7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>
        <p:scale>
          <a:sx n="80" d="100"/>
          <a:sy n="80" d="100"/>
        </p:scale>
        <p:origin x="-840" y="-3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media/media6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115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55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223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3359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19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6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9513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5860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893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42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315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254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826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4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795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06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24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4958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wmv"/><Relationship Id="rId1" Type="http://schemas.microsoft.com/office/2007/relationships/media" Target="../media/media6.wm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l-PL" sz="4000" dirty="0">
                <a:ea typeface="+mj-lt"/>
                <a:cs typeface="+mj-lt"/>
              </a:rPr>
              <a:t>Presentation: </a:t>
            </a:r>
            <a:r>
              <a:rPr lang="pl-PL" sz="4000" dirty="0" err="1">
                <a:ea typeface="+mj-lt"/>
                <a:cs typeface="+mj-lt"/>
              </a:rPr>
              <a:t>Assignment</a:t>
            </a:r>
            <a:r>
              <a:rPr lang="pl-PL" sz="4000" dirty="0">
                <a:ea typeface="+mj-lt"/>
                <a:cs typeface="+mj-lt"/>
              </a:rPr>
              <a:t> 03</a:t>
            </a:r>
            <a:br>
              <a:rPr lang="pl-PL" sz="4000" dirty="0">
                <a:ea typeface="+mj-lt"/>
                <a:cs typeface="+mj-lt"/>
              </a:rPr>
            </a:br>
            <a:r>
              <a:rPr lang="pl-PL" sz="4000" dirty="0">
                <a:ea typeface="+mj-lt"/>
                <a:cs typeface="+mj-lt"/>
              </a:rPr>
              <a:t/>
            </a:r>
            <a:br>
              <a:rPr lang="pl-PL" sz="4000" dirty="0">
                <a:ea typeface="+mj-lt"/>
                <a:cs typeface="+mj-lt"/>
              </a:rPr>
            </a:br>
            <a:r>
              <a:rPr lang="pl-PL" sz="4000" dirty="0">
                <a:ea typeface="+mj-lt"/>
                <a:cs typeface="+mj-lt"/>
              </a:rPr>
              <a:t>  </a:t>
            </a:r>
            <a:r>
              <a:rPr lang="pl-PL" sz="4000" dirty="0" err="1">
                <a:ea typeface="+mj-lt"/>
                <a:cs typeface="+mj-lt"/>
              </a:rPr>
              <a:t>Mappings</a:t>
            </a:r>
            <a:r>
              <a:rPr lang="pl-PL" sz="4000" dirty="0">
                <a:ea typeface="+mj-lt"/>
                <a:cs typeface="+mj-lt"/>
              </a:rPr>
              <a:t>, </a:t>
            </a:r>
            <a:r>
              <a:rPr lang="pl-PL" sz="4000" dirty="0" err="1">
                <a:ea typeface="+mj-lt"/>
                <a:cs typeface="+mj-lt"/>
              </a:rPr>
              <a:t>Seven</a:t>
            </a:r>
            <a:r>
              <a:rPr lang="pl-PL" sz="4000" dirty="0">
                <a:ea typeface="+mj-lt"/>
                <a:cs typeface="+mj-lt"/>
              </a:rPr>
              <a:t> </a:t>
            </a:r>
            <a:r>
              <a:rPr lang="pl-PL" sz="4000" dirty="0" err="1">
                <a:ea typeface="+mj-lt"/>
                <a:cs typeface="+mj-lt"/>
              </a:rPr>
              <a:t>Stages</a:t>
            </a:r>
            <a:r>
              <a:rPr lang="pl-PL" sz="4000" dirty="0">
                <a:ea typeface="+mj-lt"/>
                <a:cs typeface="+mj-lt"/>
              </a:rPr>
              <a:t> of Action, and </a:t>
            </a:r>
            <a:r>
              <a:rPr lang="pl-PL" sz="4000" dirty="0" err="1">
                <a:ea typeface="+mj-lt"/>
                <a:cs typeface="+mj-lt"/>
              </a:rPr>
              <a:t>Levels</a:t>
            </a:r>
            <a:r>
              <a:rPr lang="pl-PL" sz="4000" dirty="0">
                <a:ea typeface="+mj-lt"/>
                <a:cs typeface="+mj-lt"/>
              </a:rPr>
              <a:t> of Design</a:t>
            </a:r>
            <a:endParaRPr lang="pl-PL" sz="4000" dirty="0"/>
          </a:p>
          <a:p>
            <a:endParaRPr lang="pl-PL" sz="180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pl-PL" dirty="0" err="1"/>
              <a:t>Group</a:t>
            </a:r>
            <a:r>
              <a:rPr lang="pl-PL" dirty="0"/>
              <a:t> 36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59735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129FB662-1150-4615-A6CA-341E4D46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7: </a:t>
            </a:r>
            <a:r>
              <a:rPr lang="pl-PL" dirty="0" err="1"/>
              <a:t>Compare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69AE772C-AC7E-4522-AB80-E30CF4D34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876357" cy="21300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ea typeface="+mj-lt"/>
                <a:cs typeface="+mj-lt"/>
              </a:rPr>
              <a:t>User </a:t>
            </a:r>
            <a:r>
              <a:rPr lang="pl-PL" dirty="0" err="1" smtClean="0">
                <a:ea typeface="+mj-lt"/>
                <a:cs typeface="+mj-lt"/>
              </a:rPr>
              <a:t>wanted</a:t>
            </a:r>
            <a:r>
              <a:rPr lang="pl-PL" dirty="0" smtClean="0">
                <a:ea typeface="+mj-lt"/>
                <a:cs typeface="+mj-lt"/>
              </a:rPr>
              <a:t> </a:t>
            </a:r>
            <a:r>
              <a:rPr lang="pl-PL" dirty="0">
                <a:ea typeface="+mj-lt"/>
                <a:cs typeface="+mj-lt"/>
              </a:rPr>
              <a:t>to </a:t>
            </a:r>
            <a:r>
              <a:rPr lang="pl-PL" dirty="0" err="1">
                <a:ea typeface="+mj-lt"/>
                <a:cs typeface="+mj-lt"/>
              </a:rPr>
              <a:t>turn</a:t>
            </a:r>
            <a:r>
              <a:rPr lang="pl-PL" dirty="0">
                <a:ea typeface="+mj-lt"/>
                <a:cs typeface="+mj-lt"/>
              </a:rPr>
              <a:t> on the </a:t>
            </a:r>
            <a:r>
              <a:rPr lang="pl-PL" dirty="0" err="1">
                <a:ea typeface="+mj-lt"/>
                <a:cs typeface="+mj-lt"/>
              </a:rPr>
              <a:t>sleep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mode</a:t>
            </a:r>
            <a:r>
              <a:rPr lang="pl-PL" dirty="0">
                <a:ea typeface="+mj-lt"/>
                <a:cs typeface="+mj-lt"/>
              </a:rPr>
              <a:t> in the </a:t>
            </a:r>
            <a:r>
              <a:rPr lang="pl-PL" dirty="0" err="1">
                <a:ea typeface="+mj-lt"/>
                <a:cs typeface="+mj-lt"/>
              </a:rPr>
              <a:t>room</a:t>
            </a:r>
            <a:r>
              <a:rPr lang="pl-PL" dirty="0">
                <a:ea typeface="+mj-lt"/>
                <a:cs typeface="+mj-lt"/>
              </a:rPr>
              <a:t>. Or </a:t>
            </a:r>
            <a:r>
              <a:rPr lang="pl-PL" dirty="0" err="1">
                <a:ea typeface="+mj-lt"/>
                <a:cs typeface="+mj-lt"/>
              </a:rPr>
              <a:t>even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turn</a:t>
            </a:r>
            <a:r>
              <a:rPr lang="pl-PL" dirty="0">
                <a:ea typeface="+mj-lt"/>
                <a:cs typeface="+mj-lt"/>
              </a:rPr>
              <a:t> off the </a:t>
            </a:r>
            <a:r>
              <a:rPr lang="pl-PL" dirty="0" err="1">
                <a:ea typeface="+mj-lt"/>
                <a:cs typeface="+mj-lt"/>
              </a:rPr>
              <a:t>light</a:t>
            </a:r>
            <a:r>
              <a:rPr lang="pl-PL" dirty="0">
                <a:ea typeface="+mj-lt"/>
                <a:cs typeface="+mj-lt"/>
              </a:rPr>
              <a:t>. But </a:t>
            </a:r>
            <a:r>
              <a:rPr lang="pl-PL" dirty="0" err="1">
                <a:ea typeface="+mj-lt"/>
                <a:cs typeface="+mj-lt"/>
              </a:rPr>
              <a:t>regarding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his</a:t>
            </a:r>
            <a:r>
              <a:rPr lang="pl-PL" dirty="0">
                <a:ea typeface="+mj-lt"/>
                <a:cs typeface="+mj-lt"/>
              </a:rPr>
              <a:t>/</a:t>
            </a:r>
            <a:r>
              <a:rPr lang="pl-PL" dirty="0" err="1">
                <a:ea typeface="+mj-lt"/>
                <a:cs typeface="+mj-lt"/>
              </a:rPr>
              <a:t>her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action</a:t>
            </a:r>
            <a:r>
              <a:rPr lang="pl-PL" dirty="0">
                <a:ea typeface="+mj-lt"/>
                <a:cs typeface="+mj-lt"/>
              </a:rPr>
              <a:t>, </a:t>
            </a:r>
            <a:r>
              <a:rPr lang="pl-PL" dirty="0" err="1">
                <a:ea typeface="+mj-lt"/>
                <a:cs typeface="+mj-lt"/>
              </a:rPr>
              <a:t>gets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unknown</a:t>
            </a:r>
            <a:r>
              <a:rPr lang="pl-PL" dirty="0">
                <a:ea typeface="+mj-lt"/>
                <a:cs typeface="+mj-lt"/>
              </a:rPr>
              <a:t> feedback, </a:t>
            </a:r>
            <a:r>
              <a:rPr lang="pl-PL" smtClean="0">
                <a:ea typeface="+mj-lt"/>
                <a:cs typeface="+mj-lt"/>
              </a:rPr>
              <a:t>definitely</a:t>
            </a:r>
            <a:r>
              <a:rPr lang="pl-PL" dirty="0" smtClean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unexpected</a:t>
            </a:r>
            <a:r>
              <a:rPr lang="pl-PL" dirty="0">
                <a:ea typeface="+mj-lt"/>
                <a:cs typeface="+mj-lt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7849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70C046AC-1EBD-4FA4-828F-1A6D3989D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 fontScale="90000"/>
          </a:bodyPr>
          <a:lstStyle/>
          <a:p>
            <a:r>
              <a:rPr lang="pl-PL" dirty="0"/>
              <a:t>The </a:t>
            </a:r>
            <a:r>
              <a:rPr lang="pl-PL" dirty="0" err="1"/>
              <a:t>Visceral</a:t>
            </a:r>
            <a:r>
              <a:rPr lang="pl-PL" sz="4200" dirty="0"/>
              <a:t> Level of Processing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7169FCF1-2D67-464E-B1E0-0B3B0CA6D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1600">
                <a:ea typeface="+mj-lt"/>
                <a:cs typeface="+mj-lt"/>
              </a:rPr>
              <a:t>The </a:t>
            </a:r>
            <a:r>
              <a:rPr lang="pl-PL" sz="1600" err="1">
                <a:ea typeface="+mj-lt"/>
                <a:cs typeface="+mj-lt"/>
              </a:rPr>
              <a:t>first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impression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>
                <a:ea typeface="+mj-lt"/>
                <a:cs typeface="+mj-lt"/>
              </a:rPr>
              <a:t> a </a:t>
            </a:r>
            <a:r>
              <a:rPr lang="pl-PL" sz="1600" err="1">
                <a:ea typeface="+mj-lt"/>
                <a:cs typeface="+mj-lt"/>
              </a:rPr>
              <a:t>user</a:t>
            </a:r>
            <a:r>
              <a:rPr lang="pl-PL" sz="1600">
                <a:ea typeface="+mj-lt"/>
                <a:cs typeface="+mj-lt"/>
              </a:rPr>
              <a:t> of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remote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control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gets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very</a:t>
            </a:r>
            <a:r>
              <a:rPr lang="pl-PL" sz="1600">
                <a:ea typeface="+mj-lt"/>
                <a:cs typeface="+mj-lt"/>
              </a:rPr>
              <a:t> nice </a:t>
            </a:r>
            <a:r>
              <a:rPr lang="pl-PL" sz="1600" err="1">
                <a:ea typeface="+mj-lt"/>
                <a:cs typeface="+mj-lt"/>
              </a:rPr>
              <a:t>looking</a:t>
            </a:r>
            <a:r>
              <a:rPr lang="pl-PL" sz="1600">
                <a:ea typeface="+mj-lt"/>
                <a:cs typeface="+mj-lt"/>
              </a:rPr>
              <a:t>, </a:t>
            </a:r>
            <a:r>
              <a:rPr lang="pl-PL" sz="1600" err="1">
                <a:ea typeface="+mj-lt"/>
                <a:cs typeface="+mj-lt"/>
              </a:rPr>
              <a:t>easy</a:t>
            </a:r>
            <a:r>
              <a:rPr lang="pl-PL" sz="1600">
                <a:ea typeface="+mj-lt"/>
                <a:cs typeface="+mj-lt"/>
              </a:rPr>
              <a:t> to </a:t>
            </a:r>
            <a:r>
              <a:rPr lang="pl-PL" sz="1600" err="1">
                <a:ea typeface="+mj-lt"/>
                <a:cs typeface="+mj-lt"/>
              </a:rPr>
              <a:t>figure</a:t>
            </a:r>
            <a:r>
              <a:rPr lang="pl-PL" sz="1600">
                <a:ea typeface="+mj-lt"/>
                <a:cs typeface="+mj-lt"/>
              </a:rPr>
              <a:t> out and super </a:t>
            </a:r>
            <a:r>
              <a:rPr lang="pl-PL" sz="1600" err="1">
                <a:ea typeface="+mj-lt"/>
                <a:cs typeface="+mj-lt"/>
              </a:rPr>
              <a:t>light</a:t>
            </a:r>
            <a:r>
              <a:rPr lang="pl-PL" sz="1600">
                <a:ea typeface="+mj-lt"/>
                <a:cs typeface="+mj-lt"/>
              </a:rPr>
              <a:t> (8.2 </a:t>
            </a:r>
            <a:r>
              <a:rPr lang="pl-PL" sz="1600" err="1">
                <a:ea typeface="+mj-lt"/>
                <a:cs typeface="+mj-lt"/>
              </a:rPr>
              <a:t>ounces</a:t>
            </a:r>
            <a:r>
              <a:rPr lang="pl-PL" sz="1600">
                <a:ea typeface="+mj-lt"/>
                <a:cs typeface="+mj-lt"/>
              </a:rPr>
              <a:t> = 28 g). The designer of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>
                <a:ea typeface="+mj-lt"/>
                <a:cs typeface="+mj-lt"/>
              </a:rPr>
              <a:t> pilot </a:t>
            </a:r>
            <a:r>
              <a:rPr lang="pl-PL" sz="1600" err="1">
                <a:ea typeface="+mj-lt"/>
                <a:cs typeface="+mj-lt"/>
              </a:rPr>
              <a:t>removed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more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advanced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functions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could</a:t>
            </a:r>
            <a:r>
              <a:rPr lang="pl-PL" sz="1600">
                <a:ea typeface="+mj-lt"/>
                <a:cs typeface="+mj-lt"/>
              </a:rPr>
              <a:t> be </a:t>
            </a:r>
            <a:r>
              <a:rPr lang="pl-PL" sz="1600" err="1">
                <a:ea typeface="+mj-lt"/>
                <a:cs typeface="+mj-lt"/>
              </a:rPr>
              <a:t>programmed</a:t>
            </a:r>
            <a:r>
              <a:rPr lang="pl-PL" sz="1600">
                <a:ea typeface="+mj-lt"/>
                <a:cs typeface="+mj-lt"/>
              </a:rPr>
              <a:t> to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>
                <a:ea typeface="+mj-lt"/>
                <a:cs typeface="+mj-lt"/>
              </a:rPr>
              <a:t> pilot </a:t>
            </a:r>
            <a:r>
              <a:rPr lang="pl-PL" sz="1600" err="1">
                <a:ea typeface="+mj-lt"/>
                <a:cs typeface="+mj-lt"/>
              </a:rPr>
              <a:t>easily</a:t>
            </a:r>
            <a:r>
              <a:rPr lang="pl-PL" sz="1600">
                <a:ea typeface="+mj-lt"/>
                <a:cs typeface="+mj-lt"/>
              </a:rPr>
              <a:t> and </a:t>
            </a:r>
            <a:r>
              <a:rPr lang="pl-PL" sz="1600" err="1">
                <a:ea typeface="+mj-lt"/>
                <a:cs typeface="+mj-lt"/>
              </a:rPr>
              <a:t>left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only</a:t>
            </a:r>
            <a:r>
              <a:rPr lang="pl-PL" sz="1600">
                <a:ea typeface="+mj-lt"/>
                <a:cs typeface="+mj-lt"/>
              </a:rPr>
              <a:t> the </a:t>
            </a:r>
            <a:r>
              <a:rPr lang="pl-PL" sz="1600" err="1">
                <a:ea typeface="+mj-lt"/>
                <a:cs typeface="+mj-lt"/>
              </a:rPr>
              <a:t>basics</a:t>
            </a:r>
            <a:r>
              <a:rPr lang="pl-PL" sz="1600">
                <a:ea typeface="+mj-lt"/>
                <a:cs typeface="+mj-lt"/>
              </a:rPr>
              <a:t> in order to </a:t>
            </a:r>
            <a:r>
              <a:rPr lang="pl-PL" sz="1600" err="1">
                <a:ea typeface="+mj-lt"/>
                <a:cs typeface="+mj-lt"/>
              </a:rPr>
              <a:t>avoid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having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too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many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buttons</a:t>
            </a:r>
            <a:r>
              <a:rPr lang="pl-PL" sz="1600">
                <a:ea typeface="+mj-lt"/>
                <a:cs typeface="+mj-lt"/>
              </a:rPr>
              <a:t> (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make</a:t>
            </a:r>
            <a:r>
              <a:rPr lang="pl-PL" sz="1600">
                <a:ea typeface="+mj-lt"/>
                <a:cs typeface="+mj-lt"/>
              </a:rPr>
              <a:t> the </a:t>
            </a:r>
            <a:r>
              <a:rPr lang="pl-PL" sz="1600" err="1">
                <a:ea typeface="+mj-lt"/>
                <a:cs typeface="+mj-lt"/>
              </a:rPr>
              <a:t>remote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control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too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complicated</a:t>
            </a:r>
            <a:r>
              <a:rPr lang="pl-PL" sz="1600">
                <a:ea typeface="+mj-lt"/>
                <a:cs typeface="+mj-lt"/>
              </a:rPr>
              <a:t> for a </a:t>
            </a:r>
            <a:r>
              <a:rPr lang="pl-PL" sz="1600" err="1">
                <a:ea typeface="+mj-lt"/>
                <a:cs typeface="+mj-lt"/>
              </a:rPr>
              <a:t>user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at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first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glance</a:t>
            </a:r>
            <a:r>
              <a:rPr lang="pl-PL" sz="1600">
                <a:ea typeface="+mj-lt"/>
                <a:cs typeface="+mj-lt"/>
              </a:rPr>
              <a:t>). </a:t>
            </a:r>
            <a:r>
              <a:rPr lang="pl-PL" sz="1600" err="1">
                <a:ea typeface="+mj-lt"/>
                <a:cs typeface="+mj-lt"/>
              </a:rPr>
              <a:t>Also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colors</a:t>
            </a:r>
            <a:r>
              <a:rPr lang="pl-PL" sz="1600">
                <a:ea typeface="+mj-lt"/>
                <a:cs typeface="+mj-lt"/>
              </a:rPr>
              <a:t> and </a:t>
            </a:r>
            <a:r>
              <a:rPr lang="pl-PL" sz="1600" err="1">
                <a:ea typeface="+mj-lt"/>
                <a:cs typeface="+mj-lt"/>
              </a:rPr>
              <a:t>shapes</a:t>
            </a:r>
            <a:r>
              <a:rPr lang="pl-PL" sz="1600">
                <a:ea typeface="+mj-lt"/>
                <a:cs typeface="+mj-lt"/>
              </a:rPr>
              <a:t> of </a:t>
            </a:r>
            <a:r>
              <a:rPr lang="pl-PL" sz="1600" err="1">
                <a:ea typeface="+mj-lt"/>
                <a:cs typeface="+mj-lt"/>
              </a:rPr>
              <a:t>buttons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are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very</a:t>
            </a:r>
            <a:r>
              <a:rPr lang="pl-PL" sz="1600">
                <a:ea typeface="+mj-lt"/>
                <a:cs typeface="+mj-lt"/>
              </a:rPr>
              <a:t> modern </a:t>
            </a:r>
            <a:r>
              <a:rPr lang="pl-PL" sz="1600" err="1">
                <a:ea typeface="+mj-lt"/>
                <a:cs typeface="+mj-lt"/>
              </a:rPr>
              <a:t>looking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which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emphasize</a:t>
            </a:r>
            <a:r>
              <a:rPr lang="pl-PL" sz="1600">
                <a:ea typeface="+mj-lt"/>
                <a:cs typeface="+mj-lt"/>
              </a:rPr>
              <a:t> the </a:t>
            </a:r>
            <a:r>
              <a:rPr lang="pl-PL" sz="1600" err="1">
                <a:ea typeface="+mj-lt"/>
                <a:cs typeface="+mj-lt"/>
              </a:rPr>
              <a:t>attractive</a:t>
            </a:r>
            <a:r>
              <a:rPr lang="pl-PL" sz="160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look</a:t>
            </a:r>
            <a:r>
              <a:rPr lang="pl-PL" sz="1600">
                <a:ea typeface="+mj-lt"/>
                <a:cs typeface="+mj-lt"/>
              </a:rPr>
              <a:t> of the pilot. </a:t>
            </a:r>
            <a:endParaRPr lang="pl-PL" sz="1600"/>
          </a:p>
        </p:txBody>
      </p:sp>
      <p:sp>
        <p:nvSpPr>
          <p:cNvPr id="9" name="Freeform 31">
            <a:extLst>
              <a:ext uri="{FF2B5EF4-FFF2-40B4-BE49-F238E27FC236}">
                <a16:creationId xmlns:a16="http://schemas.microsoft.com/office/drawing/2014/main" xmlns="" id="{D6CEF2A9-EF08-4FB3-AFFB-C5F77AB6E0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109C3C2-C0A8-4559-8462-8007573DF4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4C535542-B72A-4DE0-BE5A-5EA00508C7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Obraz 4">
            <a:extLst>
              <a:ext uri="{FF2B5EF4-FFF2-40B4-BE49-F238E27FC236}">
                <a16:creationId xmlns:a16="http://schemas.microsoft.com/office/drawing/2014/main" xmlns="" id="{2F0A24D2-54CE-4A64-A724-E09A36E1C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704054"/>
            <a:ext cx="5449889" cy="5449889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11DF0705-615B-4CF3-A16F-8C14680D8B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5656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E52A468B-F65E-47EF-88F3-CD0C0C115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pl-PL" sz="4200"/>
              <a:t>The </a:t>
            </a:r>
            <a:r>
              <a:rPr lang="pl-PL" sz="4200" err="1"/>
              <a:t>Behavioral</a:t>
            </a:r>
            <a:r>
              <a:rPr lang="pl-PL" sz="4200"/>
              <a:t> Level of Processing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524FBBCE-CA48-4FDB-9CA9-26CA64222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pl-PL" sz="2000">
                <a:ea typeface="+mj-lt"/>
                <a:cs typeface="+mj-lt"/>
              </a:rPr>
              <a:t>The designer of </a:t>
            </a:r>
            <a:r>
              <a:rPr lang="pl-PL" sz="2000" err="1">
                <a:ea typeface="+mj-lt"/>
                <a:cs typeface="+mj-lt"/>
              </a:rPr>
              <a:t>this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remote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control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inserted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there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more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buttons</a:t>
            </a:r>
            <a:r>
              <a:rPr lang="pl-PL" sz="2000">
                <a:ea typeface="+mj-lt"/>
                <a:cs typeface="+mj-lt"/>
              </a:rPr>
              <a:t> and </a:t>
            </a:r>
            <a:r>
              <a:rPr lang="pl-PL" sz="2000" err="1">
                <a:ea typeface="+mj-lt"/>
                <a:cs typeface="+mj-lt"/>
              </a:rPr>
              <a:t>allowed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user</a:t>
            </a:r>
            <a:r>
              <a:rPr lang="pl-PL" sz="2000">
                <a:ea typeface="+mj-lt"/>
                <a:cs typeface="+mj-lt"/>
              </a:rPr>
              <a:t> to do </a:t>
            </a:r>
            <a:r>
              <a:rPr lang="pl-PL" sz="2000" err="1">
                <a:ea typeface="+mj-lt"/>
                <a:cs typeface="+mj-lt"/>
              </a:rPr>
              <a:t>more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functions</a:t>
            </a:r>
            <a:r>
              <a:rPr lang="pl-PL" sz="2000">
                <a:ea typeface="+mj-lt"/>
                <a:cs typeface="+mj-lt"/>
              </a:rPr>
              <a:t>. </a:t>
            </a:r>
            <a:r>
              <a:rPr lang="pl-PL" sz="2000" err="1">
                <a:ea typeface="+mj-lt"/>
                <a:cs typeface="+mj-lt"/>
              </a:rPr>
              <a:t>However</a:t>
            </a:r>
            <a:r>
              <a:rPr lang="pl-PL" sz="2000">
                <a:ea typeface="+mj-lt"/>
                <a:cs typeface="+mj-lt"/>
              </a:rPr>
              <a:t>, </a:t>
            </a:r>
            <a:r>
              <a:rPr lang="pl-PL" sz="2000" err="1">
                <a:ea typeface="+mj-lt"/>
                <a:cs typeface="+mj-lt"/>
              </a:rPr>
              <a:t>that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didn't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make</a:t>
            </a:r>
            <a:r>
              <a:rPr lang="pl-PL" sz="2000">
                <a:ea typeface="+mj-lt"/>
                <a:cs typeface="+mj-lt"/>
              </a:rPr>
              <a:t> the pilot </a:t>
            </a:r>
            <a:r>
              <a:rPr lang="pl-PL" sz="2000" err="1">
                <a:ea typeface="+mj-lt"/>
                <a:cs typeface="+mj-lt"/>
              </a:rPr>
              <a:t>too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complicated</a:t>
            </a:r>
            <a:r>
              <a:rPr lang="pl-PL" sz="2000">
                <a:ea typeface="+mj-lt"/>
                <a:cs typeface="+mj-lt"/>
              </a:rPr>
              <a:t>. Using </a:t>
            </a:r>
            <a:r>
              <a:rPr lang="pl-PL" sz="2000" err="1">
                <a:ea typeface="+mj-lt"/>
                <a:cs typeface="+mj-lt"/>
              </a:rPr>
              <a:t>this</a:t>
            </a:r>
            <a:r>
              <a:rPr lang="pl-PL" sz="2000">
                <a:ea typeface="+mj-lt"/>
                <a:cs typeface="+mj-lt"/>
              </a:rPr>
              <a:t> pilot </a:t>
            </a:r>
            <a:r>
              <a:rPr lang="pl-PL" sz="2000" err="1">
                <a:ea typeface="+mj-lt"/>
                <a:cs typeface="+mj-lt"/>
              </a:rPr>
              <a:t>is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very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easy</a:t>
            </a:r>
            <a:r>
              <a:rPr lang="pl-PL" sz="2000">
                <a:ea typeface="+mj-lt"/>
                <a:cs typeface="+mj-lt"/>
              </a:rPr>
              <a:t> for </a:t>
            </a:r>
            <a:r>
              <a:rPr lang="pl-PL" sz="2000" err="1">
                <a:ea typeface="+mj-lt"/>
                <a:cs typeface="+mj-lt"/>
              </a:rPr>
              <a:t>user</a:t>
            </a:r>
            <a:r>
              <a:rPr lang="pl-PL" sz="2000">
                <a:ea typeface="+mj-lt"/>
                <a:cs typeface="+mj-lt"/>
              </a:rPr>
              <a:t> and </a:t>
            </a:r>
            <a:r>
              <a:rPr lang="pl-PL" sz="2000" err="1">
                <a:ea typeface="+mj-lt"/>
                <a:cs typeface="+mj-lt"/>
              </a:rPr>
              <a:t>allows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him</a:t>
            </a:r>
            <a:r>
              <a:rPr lang="pl-PL" sz="2000">
                <a:ea typeface="+mj-lt"/>
                <a:cs typeface="+mj-lt"/>
              </a:rPr>
              <a:t> to do </a:t>
            </a:r>
            <a:r>
              <a:rPr lang="pl-PL" sz="2000" err="1">
                <a:ea typeface="+mj-lt"/>
                <a:cs typeface="+mj-lt"/>
              </a:rPr>
              <a:t>quite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advanced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things</a:t>
            </a:r>
            <a:r>
              <a:rPr lang="pl-PL" sz="2000">
                <a:ea typeface="+mj-lt"/>
                <a:cs typeface="+mj-lt"/>
              </a:rPr>
              <a:t> with </a:t>
            </a:r>
            <a:r>
              <a:rPr lang="pl-PL" sz="2000" err="1">
                <a:ea typeface="+mj-lt"/>
                <a:cs typeface="+mj-lt"/>
              </a:rPr>
              <a:t>many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options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that</a:t>
            </a:r>
            <a:r>
              <a:rPr lang="pl-PL" sz="2000">
                <a:ea typeface="+mj-lt"/>
                <a:cs typeface="+mj-lt"/>
              </a:rPr>
              <a:t> he </a:t>
            </a:r>
            <a:r>
              <a:rPr lang="pl-PL" sz="2000" err="1">
                <a:ea typeface="+mj-lt"/>
                <a:cs typeface="+mj-lt"/>
              </a:rPr>
              <a:t>has</a:t>
            </a:r>
            <a:r>
              <a:rPr lang="pl-PL" sz="2000">
                <a:ea typeface="+mj-lt"/>
                <a:cs typeface="+mj-lt"/>
              </a:rPr>
              <a:t>. The </a:t>
            </a:r>
            <a:r>
              <a:rPr lang="pl-PL" sz="2000" err="1">
                <a:ea typeface="+mj-lt"/>
                <a:cs typeface="+mj-lt"/>
              </a:rPr>
              <a:t>usability</a:t>
            </a:r>
            <a:r>
              <a:rPr lang="pl-PL" sz="2000">
                <a:ea typeface="+mj-lt"/>
                <a:cs typeface="+mj-lt"/>
              </a:rPr>
              <a:t> of </a:t>
            </a:r>
            <a:r>
              <a:rPr lang="pl-PL" sz="2000" err="1">
                <a:ea typeface="+mj-lt"/>
                <a:cs typeface="+mj-lt"/>
              </a:rPr>
              <a:t>every</a:t>
            </a:r>
            <a:r>
              <a:rPr lang="pl-PL" sz="2000">
                <a:ea typeface="+mj-lt"/>
                <a:cs typeface="+mj-lt"/>
              </a:rPr>
              <a:t> single </a:t>
            </a:r>
            <a:r>
              <a:rPr lang="pl-PL" sz="2000" err="1">
                <a:ea typeface="+mj-lt"/>
                <a:cs typeface="+mj-lt"/>
              </a:rPr>
              <a:t>button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is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very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easy</a:t>
            </a:r>
            <a:r>
              <a:rPr lang="pl-PL" sz="2000">
                <a:ea typeface="+mj-lt"/>
                <a:cs typeface="+mj-lt"/>
              </a:rPr>
              <a:t> to </a:t>
            </a:r>
            <a:r>
              <a:rPr lang="pl-PL" sz="2000" err="1">
                <a:ea typeface="+mj-lt"/>
                <a:cs typeface="+mj-lt"/>
              </a:rPr>
              <a:t>figure</a:t>
            </a:r>
            <a:r>
              <a:rPr lang="pl-PL" sz="2000">
                <a:ea typeface="+mj-lt"/>
                <a:cs typeface="+mj-lt"/>
              </a:rPr>
              <a:t> out </a:t>
            </a:r>
            <a:r>
              <a:rPr lang="pl-PL" sz="2000" err="1">
                <a:ea typeface="+mj-lt"/>
                <a:cs typeface="+mj-lt"/>
              </a:rPr>
              <a:t>because</a:t>
            </a:r>
            <a:r>
              <a:rPr lang="pl-PL" sz="2000">
                <a:ea typeface="+mj-lt"/>
                <a:cs typeface="+mj-lt"/>
              </a:rPr>
              <a:t> of </a:t>
            </a:r>
            <a:r>
              <a:rPr lang="pl-PL" sz="2000" err="1">
                <a:ea typeface="+mj-lt"/>
                <a:cs typeface="+mj-lt"/>
              </a:rPr>
              <a:t>colors</a:t>
            </a:r>
            <a:r>
              <a:rPr lang="pl-PL" sz="2000">
                <a:ea typeface="+mj-lt"/>
                <a:cs typeface="+mj-lt"/>
              </a:rPr>
              <a:t>, </a:t>
            </a:r>
            <a:r>
              <a:rPr lang="pl-PL" sz="2000" err="1">
                <a:ea typeface="+mj-lt"/>
                <a:cs typeface="+mj-lt"/>
              </a:rPr>
              <a:t>text</a:t>
            </a:r>
            <a:r>
              <a:rPr lang="pl-PL" sz="2000">
                <a:ea typeface="+mj-lt"/>
                <a:cs typeface="+mj-lt"/>
              </a:rPr>
              <a:t> and </a:t>
            </a:r>
            <a:r>
              <a:rPr lang="pl-PL" sz="2000" err="1">
                <a:ea typeface="+mj-lt"/>
                <a:cs typeface="+mj-lt"/>
              </a:rPr>
              <a:t>symbols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used</a:t>
            </a:r>
            <a:r>
              <a:rPr lang="pl-PL" sz="2000">
                <a:ea typeface="+mj-lt"/>
                <a:cs typeface="+mj-lt"/>
              </a:rPr>
              <a:t> on </a:t>
            </a:r>
            <a:r>
              <a:rPr lang="pl-PL" sz="2000" err="1">
                <a:ea typeface="+mj-lt"/>
                <a:cs typeface="+mj-lt"/>
              </a:rPr>
              <a:t>them</a:t>
            </a:r>
            <a:r>
              <a:rPr lang="pl-PL" sz="2000">
                <a:ea typeface="+mj-lt"/>
                <a:cs typeface="+mj-lt"/>
              </a:rPr>
              <a:t>. </a:t>
            </a:r>
            <a:r>
              <a:rPr lang="pl-PL" sz="2000" err="1">
                <a:ea typeface="+mj-lt"/>
                <a:cs typeface="+mj-lt"/>
              </a:rPr>
              <a:t>This</a:t>
            </a:r>
            <a:r>
              <a:rPr lang="pl-PL" sz="2000">
                <a:ea typeface="+mj-lt"/>
                <a:cs typeface="+mj-lt"/>
              </a:rPr>
              <a:t> design </a:t>
            </a:r>
            <a:r>
              <a:rPr lang="pl-PL" sz="2000" err="1">
                <a:ea typeface="+mj-lt"/>
                <a:cs typeface="+mj-lt"/>
              </a:rPr>
              <a:t>makes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user</a:t>
            </a:r>
            <a:r>
              <a:rPr lang="pl-PL" sz="2000">
                <a:ea typeface="+mj-lt"/>
                <a:cs typeface="+mj-lt"/>
              </a:rPr>
              <a:t> to </a:t>
            </a:r>
            <a:r>
              <a:rPr lang="pl-PL" sz="2000" err="1">
                <a:ea typeface="+mj-lt"/>
                <a:cs typeface="+mj-lt"/>
              </a:rPr>
              <a:t>feel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that</a:t>
            </a:r>
            <a:r>
              <a:rPr lang="pl-PL" sz="2000">
                <a:ea typeface="+mj-lt"/>
                <a:cs typeface="+mj-lt"/>
              </a:rPr>
              <a:t> he </a:t>
            </a:r>
            <a:r>
              <a:rPr lang="pl-PL" sz="2000" err="1">
                <a:ea typeface="+mj-lt"/>
                <a:cs typeface="+mj-lt"/>
              </a:rPr>
              <a:t>can</a:t>
            </a:r>
            <a:r>
              <a:rPr lang="pl-PL" sz="2000">
                <a:ea typeface="+mj-lt"/>
                <a:cs typeface="+mj-lt"/>
              </a:rPr>
              <a:t> master the </a:t>
            </a:r>
            <a:r>
              <a:rPr lang="pl-PL" sz="2000" err="1">
                <a:ea typeface="+mj-lt"/>
                <a:cs typeface="+mj-lt"/>
              </a:rPr>
              <a:t>remote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control</a:t>
            </a:r>
            <a:r>
              <a:rPr lang="pl-PL" sz="2000">
                <a:ea typeface="+mj-lt"/>
                <a:cs typeface="+mj-lt"/>
              </a:rPr>
              <a:t> and </a:t>
            </a:r>
            <a:r>
              <a:rPr lang="pl-PL" sz="2000" err="1">
                <a:ea typeface="+mj-lt"/>
                <a:cs typeface="+mj-lt"/>
              </a:rPr>
              <a:t>all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functions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very</a:t>
            </a:r>
            <a:r>
              <a:rPr lang="pl-PL" sz="2000">
                <a:ea typeface="+mj-lt"/>
                <a:cs typeface="+mj-lt"/>
              </a:rPr>
              <a:t> </a:t>
            </a:r>
            <a:r>
              <a:rPr lang="pl-PL" sz="2000" err="1">
                <a:ea typeface="+mj-lt"/>
                <a:cs typeface="+mj-lt"/>
              </a:rPr>
              <a:t>easily</a:t>
            </a:r>
            <a:r>
              <a:rPr lang="pl-PL" sz="2000">
                <a:ea typeface="+mj-lt"/>
                <a:cs typeface="+mj-lt"/>
              </a:rPr>
              <a:t>.</a:t>
            </a:r>
            <a:endParaRPr lang="pl-PL" sz="2000"/>
          </a:p>
        </p:txBody>
      </p:sp>
      <p:sp>
        <p:nvSpPr>
          <p:cNvPr id="6" name="Freeform 31">
            <a:extLst>
              <a:ext uri="{FF2B5EF4-FFF2-40B4-BE49-F238E27FC236}">
                <a16:creationId xmlns:a16="http://schemas.microsoft.com/office/drawing/2014/main" xmlns="" id="{1F7E4252-2F8C-4EA5-8B25-80F4D86EEA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xmlns="" id="{1AE682A4-5C0C-437A-88CB-93903D449D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554139" y="0"/>
            <a:ext cx="463828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BCB0AB8E-3445-441A-B43E-CED27841E7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gray">
          <a:xfrm rot="16200000">
            <a:off x="3906400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Obraz 4" descr="Obraz zawierający zdalny&#10;&#10;Opis wygenerowany przy bardzo wysokim poziomie pewności">
            <a:extLst>
              <a:ext uri="{FF2B5EF4-FFF2-40B4-BE49-F238E27FC236}">
                <a16:creationId xmlns:a16="http://schemas.microsoft.com/office/drawing/2014/main" xmlns="" id="{3C97C0DA-EEB0-4AF9-AFE6-1F9BC0567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742" y="1438929"/>
            <a:ext cx="3980139" cy="3980139"/>
          </a:xfrm>
          <a:prstGeom prst="rect">
            <a:avLst/>
          </a:prstGeom>
          <a:effectLst/>
        </p:spPr>
      </p:pic>
      <p:sp>
        <p:nvSpPr>
          <p:cNvPr id="10" name="Rectangle 14">
            <a:extLst>
              <a:ext uri="{FF2B5EF4-FFF2-40B4-BE49-F238E27FC236}">
                <a16:creationId xmlns:a16="http://schemas.microsoft.com/office/drawing/2014/main" xmlns="" id="{60202AA6-BAFE-417F-904D-4F7027D36D8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11265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BCB388F7-3E18-4D1A-B064-632B2CADD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pl-PL" sz="4200"/>
              <a:t>The </a:t>
            </a:r>
            <a:r>
              <a:rPr lang="pl-PL" sz="4200" err="1"/>
              <a:t>Reflective</a:t>
            </a:r>
            <a:r>
              <a:rPr lang="pl-PL" sz="4200"/>
              <a:t> Level of Processing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FA4CD462-FF1A-4F40-A289-08E765B0F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864" y="1851688"/>
            <a:ext cx="4338409" cy="419618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pl-PL" sz="1600" dirty="0">
                <a:ea typeface="+mj-lt"/>
                <a:cs typeface="+mj-lt"/>
              </a:rPr>
              <a:t> 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remote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control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designed</a:t>
            </a:r>
            <a:r>
              <a:rPr lang="pl-PL" sz="1600" dirty="0">
                <a:ea typeface="+mj-lt"/>
                <a:cs typeface="+mj-lt"/>
              </a:rPr>
              <a:t> by </a:t>
            </a:r>
            <a:r>
              <a:rPr lang="pl-PL" sz="1600" err="1">
                <a:ea typeface="+mj-lt"/>
                <a:cs typeface="+mj-lt"/>
              </a:rPr>
              <a:t>luxurious</a:t>
            </a:r>
            <a:r>
              <a:rPr lang="pl-PL" sz="1600" dirty="0">
                <a:ea typeface="+mj-lt"/>
                <a:cs typeface="+mj-lt"/>
              </a:rPr>
              <a:t> smart </a:t>
            </a:r>
            <a:r>
              <a:rPr lang="pl-PL" sz="1600" err="1">
                <a:ea typeface="+mj-lt"/>
                <a:cs typeface="+mj-lt"/>
              </a:rPr>
              <a:t>home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company</a:t>
            </a:r>
            <a:r>
              <a:rPr lang="pl-PL" sz="1600" dirty="0">
                <a:ea typeface="+mj-lt"/>
                <a:cs typeface="+mj-lt"/>
              </a:rPr>
              <a:t> - </a:t>
            </a:r>
            <a:r>
              <a:rPr lang="pl-PL" sz="1600" err="1">
                <a:ea typeface="+mj-lt"/>
                <a:cs typeface="+mj-lt"/>
              </a:rPr>
              <a:t>Savant</a:t>
            </a:r>
            <a:r>
              <a:rPr lang="pl-PL" sz="1600" dirty="0">
                <a:ea typeface="+mj-lt"/>
                <a:cs typeface="+mj-lt"/>
              </a:rPr>
              <a:t>. </a:t>
            </a:r>
            <a:r>
              <a:rPr lang="pl-PL" sz="1600" err="1">
                <a:ea typeface="+mj-lt"/>
                <a:cs typeface="+mj-lt"/>
              </a:rPr>
              <a:t>Their</a:t>
            </a:r>
            <a:r>
              <a:rPr lang="pl-PL" sz="1600" dirty="0">
                <a:ea typeface="+mj-lt"/>
                <a:cs typeface="+mj-lt"/>
              </a:rPr>
              <a:t> products </a:t>
            </a:r>
            <a:r>
              <a:rPr lang="pl-PL" sz="1600" err="1">
                <a:ea typeface="+mj-lt"/>
                <a:cs typeface="+mj-lt"/>
              </a:rPr>
              <a:t>are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designed</a:t>
            </a:r>
            <a:r>
              <a:rPr lang="pl-PL" sz="1600" dirty="0">
                <a:ea typeface="+mj-lt"/>
                <a:cs typeface="+mj-lt"/>
              </a:rPr>
              <a:t> for the super </a:t>
            </a:r>
            <a:r>
              <a:rPr lang="pl-PL" sz="1600" err="1">
                <a:ea typeface="+mj-lt"/>
                <a:cs typeface="+mj-lt"/>
              </a:rPr>
              <a:t>rich</a:t>
            </a:r>
            <a:r>
              <a:rPr lang="pl-PL" sz="1600" dirty="0">
                <a:ea typeface="+mj-lt"/>
                <a:cs typeface="+mj-lt"/>
              </a:rPr>
              <a:t> ( </a:t>
            </a:r>
            <a:r>
              <a:rPr lang="pl-PL" sz="1600" err="1">
                <a:ea typeface="+mj-lt"/>
                <a:cs typeface="+mj-lt"/>
              </a:rPr>
              <a:t>allegedly</a:t>
            </a:r>
            <a:r>
              <a:rPr lang="pl-PL" sz="1600" dirty="0">
                <a:ea typeface="+mj-lt"/>
                <a:cs typeface="+mj-lt"/>
              </a:rPr>
              <a:t> Steve </a:t>
            </a:r>
            <a:r>
              <a:rPr lang="pl-PL" sz="1600" err="1">
                <a:ea typeface="+mj-lt"/>
                <a:cs typeface="+mj-lt"/>
              </a:rPr>
              <a:t>Jobs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used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it</a:t>
            </a:r>
            <a:r>
              <a:rPr lang="pl-PL" sz="1600" dirty="0">
                <a:ea typeface="+mj-lt"/>
                <a:cs typeface="+mj-lt"/>
              </a:rPr>
              <a:t>). For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reason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remote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control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invokes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reflective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response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because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everybody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 dirty="0">
                <a:ea typeface="+mj-lt"/>
                <a:cs typeface="+mj-lt"/>
              </a:rPr>
              <a:t> want to </a:t>
            </a:r>
            <a:r>
              <a:rPr lang="pl-PL" sz="1600" err="1">
                <a:ea typeface="+mj-lt"/>
                <a:cs typeface="+mj-lt"/>
              </a:rPr>
              <a:t>have</a:t>
            </a:r>
            <a:r>
              <a:rPr lang="pl-PL" sz="1600" dirty="0">
                <a:ea typeface="+mj-lt"/>
                <a:cs typeface="+mj-lt"/>
              </a:rPr>
              <a:t> a </a:t>
            </a:r>
            <a:r>
              <a:rPr lang="pl-PL" sz="1600" err="1">
                <a:ea typeface="+mj-lt"/>
                <a:cs typeface="+mj-lt"/>
              </a:rPr>
              <a:t>product</a:t>
            </a:r>
            <a:r>
              <a:rPr lang="pl-PL" sz="1600" dirty="0">
                <a:ea typeface="+mj-lt"/>
                <a:cs typeface="+mj-lt"/>
              </a:rPr>
              <a:t> of </a:t>
            </a:r>
            <a:r>
              <a:rPr lang="pl-PL" sz="1600" err="1">
                <a:ea typeface="+mj-lt"/>
                <a:cs typeface="+mj-lt"/>
              </a:rPr>
              <a:t>brand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 dirty="0">
                <a:ea typeface="+mj-lt"/>
                <a:cs typeface="+mj-lt"/>
              </a:rPr>
              <a:t> was </a:t>
            </a:r>
            <a:r>
              <a:rPr lang="pl-PL" sz="1600" err="1">
                <a:ea typeface="+mj-lt"/>
                <a:cs typeface="+mj-lt"/>
              </a:rPr>
              <a:t>used</a:t>
            </a:r>
            <a:r>
              <a:rPr lang="pl-PL" sz="1600" dirty="0">
                <a:ea typeface="+mj-lt"/>
                <a:cs typeface="+mj-lt"/>
              </a:rPr>
              <a:t> by the </a:t>
            </a:r>
            <a:r>
              <a:rPr lang="pl-PL" sz="1600" err="1">
                <a:ea typeface="+mj-lt"/>
                <a:cs typeface="+mj-lt"/>
              </a:rPr>
              <a:t>richest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people</a:t>
            </a:r>
            <a:r>
              <a:rPr lang="pl-PL" sz="1600" dirty="0">
                <a:ea typeface="+mj-lt"/>
                <a:cs typeface="+mj-lt"/>
              </a:rPr>
              <a:t> in the </a:t>
            </a:r>
            <a:r>
              <a:rPr lang="pl-PL" sz="1600" err="1">
                <a:ea typeface="+mj-lt"/>
                <a:cs typeface="+mj-lt"/>
              </a:rPr>
              <a:t>world</a:t>
            </a:r>
            <a:r>
              <a:rPr lang="pl-PL" sz="1600" dirty="0">
                <a:ea typeface="+mj-lt"/>
                <a:cs typeface="+mj-lt"/>
              </a:rPr>
              <a:t>. </a:t>
            </a:r>
            <a:r>
              <a:rPr lang="pl-PL" sz="1600" err="1">
                <a:ea typeface="+mj-lt"/>
                <a:cs typeface="+mj-lt"/>
              </a:rPr>
              <a:t>Moreover</a:t>
            </a:r>
            <a:r>
              <a:rPr lang="pl-PL" sz="1600" dirty="0">
                <a:ea typeface="+mj-lt"/>
                <a:cs typeface="+mj-lt"/>
              </a:rPr>
              <a:t>, the design (</a:t>
            </a:r>
            <a:r>
              <a:rPr lang="pl-PL" sz="1600" err="1">
                <a:ea typeface="+mj-lt"/>
                <a:cs typeface="+mj-lt"/>
              </a:rPr>
              <a:t>screen</a:t>
            </a:r>
            <a:r>
              <a:rPr lang="pl-PL" sz="1600" dirty="0">
                <a:ea typeface="+mj-lt"/>
                <a:cs typeface="+mj-lt"/>
              </a:rPr>
              <a:t>, modern </a:t>
            </a:r>
            <a:r>
              <a:rPr lang="pl-PL" sz="1600" err="1">
                <a:ea typeface="+mj-lt"/>
                <a:cs typeface="+mj-lt"/>
              </a:rPr>
              <a:t>shape</a:t>
            </a:r>
            <a:r>
              <a:rPr lang="pl-PL" sz="1600" dirty="0">
                <a:ea typeface="+mj-lt"/>
                <a:cs typeface="+mj-lt"/>
              </a:rPr>
              <a:t>, </a:t>
            </a:r>
            <a:r>
              <a:rPr lang="pl-PL" sz="1600" err="1">
                <a:ea typeface="+mj-lt"/>
                <a:cs typeface="+mj-lt"/>
              </a:rPr>
              <a:t>color</a:t>
            </a:r>
            <a:r>
              <a:rPr lang="pl-PL" sz="1600" dirty="0">
                <a:ea typeface="+mj-lt"/>
                <a:cs typeface="+mj-lt"/>
              </a:rPr>
              <a:t>) and </a:t>
            </a:r>
            <a:r>
              <a:rPr lang="pl-PL" sz="1600" err="1">
                <a:ea typeface="+mj-lt"/>
                <a:cs typeface="+mj-lt"/>
              </a:rPr>
              <a:t>variability</a:t>
            </a:r>
            <a:r>
              <a:rPr lang="pl-PL" sz="1600" dirty="0">
                <a:ea typeface="+mj-lt"/>
                <a:cs typeface="+mj-lt"/>
              </a:rPr>
              <a:t> of </a:t>
            </a:r>
            <a:r>
              <a:rPr lang="pl-PL" sz="1600" err="1">
                <a:ea typeface="+mj-lt"/>
                <a:cs typeface="+mj-lt"/>
              </a:rPr>
              <a:t>options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makes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user</a:t>
            </a:r>
            <a:r>
              <a:rPr lang="pl-PL" sz="1600" dirty="0">
                <a:ea typeface="+mj-lt"/>
                <a:cs typeface="+mj-lt"/>
              </a:rPr>
              <a:t> want to </a:t>
            </a:r>
            <a:r>
              <a:rPr lang="pl-PL" sz="1600" err="1">
                <a:ea typeface="+mj-lt"/>
                <a:cs typeface="+mj-lt"/>
              </a:rPr>
              <a:t>present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this</a:t>
            </a:r>
            <a:r>
              <a:rPr lang="pl-PL" sz="1600" dirty="0">
                <a:ea typeface="+mj-lt"/>
                <a:cs typeface="+mj-lt"/>
              </a:rPr>
              <a:t> pilot to </a:t>
            </a:r>
            <a:r>
              <a:rPr lang="pl-PL" sz="1600" err="1">
                <a:ea typeface="+mj-lt"/>
                <a:cs typeface="+mj-lt"/>
              </a:rPr>
              <a:t>every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guest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come</a:t>
            </a:r>
            <a:r>
              <a:rPr lang="pl-PL" sz="1600" dirty="0">
                <a:ea typeface="+mj-lt"/>
                <a:cs typeface="+mj-lt"/>
              </a:rPr>
              <a:t> to </a:t>
            </a:r>
            <a:r>
              <a:rPr lang="pl-PL" sz="1600" err="1">
                <a:ea typeface="+mj-lt"/>
                <a:cs typeface="+mj-lt"/>
              </a:rPr>
              <a:t>his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house</a:t>
            </a:r>
            <a:r>
              <a:rPr lang="pl-PL" sz="1600" dirty="0">
                <a:ea typeface="+mj-lt"/>
                <a:cs typeface="+mj-lt"/>
              </a:rPr>
              <a:t>. </a:t>
            </a:r>
            <a:r>
              <a:rPr lang="pl-PL" sz="1600" err="1">
                <a:ea typeface="+mj-lt"/>
                <a:cs typeface="+mj-lt"/>
              </a:rPr>
              <a:t>Even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if</a:t>
            </a:r>
            <a:r>
              <a:rPr lang="pl-PL" sz="1600" dirty="0">
                <a:ea typeface="+mj-lt"/>
                <a:cs typeface="+mj-lt"/>
              </a:rPr>
              <a:t> the pilot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have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some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disadvantages</a:t>
            </a:r>
            <a:r>
              <a:rPr lang="pl-PL" sz="1600" dirty="0">
                <a:ea typeface="+mj-lt"/>
                <a:cs typeface="+mj-lt"/>
              </a:rPr>
              <a:t> and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create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some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problems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when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user</a:t>
            </a:r>
            <a:r>
              <a:rPr lang="pl-PL" sz="1600" dirty="0">
                <a:ea typeface="+mj-lt"/>
                <a:cs typeface="+mj-lt"/>
              </a:rPr>
              <a:t> want to </a:t>
            </a:r>
            <a:r>
              <a:rPr lang="pl-PL" sz="1600" err="1">
                <a:ea typeface="+mj-lt"/>
                <a:cs typeface="+mj-lt"/>
              </a:rPr>
              <a:t>figure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it</a:t>
            </a:r>
            <a:r>
              <a:rPr lang="pl-PL" sz="1600" dirty="0">
                <a:ea typeface="+mj-lt"/>
                <a:cs typeface="+mj-lt"/>
              </a:rPr>
              <a:t> out, the </a:t>
            </a:r>
            <a:r>
              <a:rPr lang="pl-PL" sz="1600" err="1">
                <a:ea typeface="+mj-lt"/>
                <a:cs typeface="+mj-lt"/>
              </a:rPr>
              <a:t>user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would</a:t>
            </a:r>
            <a:r>
              <a:rPr lang="pl-PL" sz="1600" dirty="0">
                <a:ea typeface="+mj-lt"/>
                <a:cs typeface="+mj-lt"/>
              </a:rPr>
              <a:t> most </a:t>
            </a:r>
            <a:r>
              <a:rPr lang="pl-PL" sz="1600" err="1">
                <a:ea typeface="+mj-lt"/>
                <a:cs typeface="+mj-lt"/>
              </a:rPr>
              <a:t>likely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ignore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them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due</a:t>
            </a:r>
            <a:r>
              <a:rPr lang="pl-PL" sz="1600" dirty="0">
                <a:ea typeface="+mj-lt"/>
                <a:cs typeface="+mj-lt"/>
              </a:rPr>
              <a:t> to the </a:t>
            </a:r>
            <a:r>
              <a:rPr lang="pl-PL" sz="1600" err="1">
                <a:ea typeface="+mj-lt"/>
                <a:cs typeface="+mj-lt"/>
              </a:rPr>
              <a:t>prestige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that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comes</a:t>
            </a:r>
            <a:r>
              <a:rPr lang="pl-PL" sz="1600" dirty="0">
                <a:ea typeface="+mj-lt"/>
                <a:cs typeface="+mj-lt"/>
              </a:rPr>
              <a:t> with </a:t>
            </a:r>
            <a:r>
              <a:rPr lang="pl-PL" sz="1600" err="1">
                <a:ea typeface="+mj-lt"/>
                <a:cs typeface="+mj-lt"/>
              </a:rPr>
              <a:t>owning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such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home</a:t>
            </a:r>
            <a:r>
              <a:rPr lang="pl-PL" sz="1600" dirty="0">
                <a:ea typeface="+mj-lt"/>
                <a:cs typeface="+mj-lt"/>
              </a:rPr>
              <a:t> </a:t>
            </a:r>
            <a:r>
              <a:rPr lang="pl-PL" sz="1600" err="1">
                <a:ea typeface="+mj-lt"/>
                <a:cs typeface="+mj-lt"/>
              </a:rPr>
              <a:t>applience</a:t>
            </a:r>
            <a:endParaRPr lang="pl-PL" sz="1600"/>
          </a:p>
        </p:txBody>
      </p:sp>
      <p:pic>
        <p:nvPicPr>
          <p:cNvPr id="4" name="Obraz 4" descr="Obraz zawierający sprzęt elektroniczny, zdalny, czarny, siedzi&#10;&#10;Opis wygenerowany przy bardzo wysokim poziomie pewności">
            <a:extLst>
              <a:ext uri="{FF2B5EF4-FFF2-40B4-BE49-F238E27FC236}">
                <a16:creationId xmlns:a16="http://schemas.microsoft.com/office/drawing/2014/main" xmlns="" id="{0AA17186-71E0-4FB9-9D60-76AD3663F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35" r="24221" b="-1"/>
          <a:stretch/>
        </p:blipFill>
        <p:spPr>
          <a:xfrm>
            <a:off x="6091916" y="2052213"/>
            <a:ext cx="54516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2152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7BAD79A5-4CC6-4CE8-AF8A-B5A1316A2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Task</a:t>
            </a:r>
            <a:r>
              <a:rPr lang="pl-PL" dirty="0"/>
              <a:t> </a:t>
            </a:r>
            <a:r>
              <a:rPr lang="pl-PL" dirty="0" err="1"/>
              <a:t>Description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D42789D1-7805-423C-9F99-0A60B3E9C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ea typeface="+mj-lt"/>
                <a:cs typeface="+mj-lt"/>
              </a:rPr>
              <a:t> User </a:t>
            </a:r>
            <a:r>
              <a:rPr lang="pl-PL" dirty="0" err="1">
                <a:ea typeface="+mj-lt"/>
                <a:cs typeface="+mj-lt"/>
              </a:rPr>
              <a:t>is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sleepy</a:t>
            </a:r>
            <a:r>
              <a:rPr lang="pl-PL" dirty="0">
                <a:ea typeface="+mj-lt"/>
                <a:cs typeface="+mj-lt"/>
              </a:rPr>
              <a:t> and he/</a:t>
            </a:r>
            <a:r>
              <a:rPr lang="pl-PL" dirty="0" err="1">
                <a:ea typeface="+mj-lt"/>
                <a:cs typeface="+mj-lt"/>
              </a:rPr>
              <a:t>she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wants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make</a:t>
            </a:r>
            <a:r>
              <a:rPr lang="pl-PL" dirty="0">
                <a:ea typeface="+mj-lt"/>
                <a:cs typeface="+mj-lt"/>
              </a:rPr>
              <a:t> a nap. User </a:t>
            </a:r>
            <a:r>
              <a:rPr lang="pl-PL" dirty="0" err="1">
                <a:ea typeface="+mj-lt"/>
                <a:cs typeface="+mj-lt"/>
              </a:rPr>
              <a:t>can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use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remote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control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switch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sleep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mode</a:t>
            </a:r>
            <a:r>
              <a:rPr lang="pl-PL" dirty="0">
                <a:ea typeface="+mj-lt"/>
                <a:cs typeface="+mj-lt"/>
              </a:rPr>
              <a:t> in the </a:t>
            </a:r>
            <a:r>
              <a:rPr lang="pl-PL" dirty="0" err="1">
                <a:ea typeface="+mj-lt"/>
                <a:cs typeface="+mj-lt"/>
              </a:rPr>
              <a:t>room</a:t>
            </a:r>
            <a:r>
              <a:rPr lang="pl-PL" dirty="0">
                <a:ea typeface="+mj-lt"/>
                <a:cs typeface="+mj-lt"/>
              </a:rPr>
              <a:t>. </a:t>
            </a:r>
            <a:r>
              <a:rPr lang="pl-PL" dirty="0" err="1">
                <a:ea typeface="+mj-lt"/>
                <a:cs typeface="+mj-lt"/>
              </a:rPr>
              <a:t>Sleep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mode</a:t>
            </a:r>
            <a:r>
              <a:rPr lang="pl-PL" dirty="0">
                <a:ea typeface="+mj-lt"/>
                <a:cs typeface="+mj-lt"/>
              </a:rPr>
              <a:t> in smart </a:t>
            </a:r>
            <a:r>
              <a:rPr lang="pl-PL" dirty="0" err="1">
                <a:ea typeface="+mj-lt"/>
                <a:cs typeface="+mj-lt"/>
              </a:rPr>
              <a:t>home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should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cause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also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reducing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temperature</a:t>
            </a:r>
            <a:r>
              <a:rPr lang="pl-PL" dirty="0">
                <a:ea typeface="+mj-lt"/>
                <a:cs typeface="+mj-lt"/>
              </a:rPr>
              <a:t> in the </a:t>
            </a:r>
            <a:r>
              <a:rPr lang="pl-PL" dirty="0" err="1">
                <a:ea typeface="+mj-lt"/>
                <a:cs typeface="+mj-lt"/>
              </a:rPr>
              <a:t>room</a:t>
            </a:r>
            <a:r>
              <a:rPr lang="pl-PL" dirty="0">
                <a:ea typeface="+mj-lt"/>
                <a:cs typeface="+mj-lt"/>
              </a:rPr>
              <a:t>, </a:t>
            </a:r>
            <a:r>
              <a:rPr lang="pl-PL" dirty="0" err="1">
                <a:ea typeface="+mj-lt"/>
                <a:cs typeface="+mj-lt"/>
              </a:rPr>
              <a:t>covering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blinds</a:t>
            </a:r>
            <a:r>
              <a:rPr lang="pl-PL" dirty="0">
                <a:ea typeface="+mj-lt"/>
                <a:cs typeface="+mj-lt"/>
              </a:rPr>
              <a:t> etc. (</a:t>
            </a:r>
            <a:r>
              <a:rPr lang="pl-PL" dirty="0" err="1">
                <a:ea typeface="+mj-lt"/>
                <a:cs typeface="+mj-lt"/>
              </a:rPr>
              <a:t>it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is</a:t>
            </a:r>
            <a:r>
              <a:rPr lang="pl-PL" dirty="0">
                <a:ea typeface="+mj-lt"/>
                <a:cs typeface="+mj-lt"/>
              </a:rPr>
              <a:t> not </a:t>
            </a:r>
            <a:r>
              <a:rPr lang="pl-PL" dirty="0" err="1">
                <a:ea typeface="+mj-lt"/>
                <a:cs typeface="+mj-lt"/>
              </a:rPr>
              <a:t>just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turning</a:t>
            </a:r>
            <a:r>
              <a:rPr lang="pl-PL" dirty="0">
                <a:ea typeface="+mj-lt"/>
                <a:cs typeface="+mj-lt"/>
              </a:rPr>
              <a:t> off the </a:t>
            </a:r>
            <a:r>
              <a:rPr lang="pl-PL" dirty="0" err="1">
                <a:ea typeface="+mj-lt"/>
                <a:cs typeface="+mj-lt"/>
              </a:rPr>
              <a:t>light</a:t>
            </a:r>
            <a:r>
              <a:rPr lang="pl-PL" dirty="0">
                <a:ea typeface="+mj-lt"/>
                <a:cs typeface="+mj-lt"/>
              </a:rPr>
              <a:t>). </a:t>
            </a:r>
            <a:r>
              <a:rPr lang="pl-PL" dirty="0" err="1">
                <a:ea typeface="+mj-lt"/>
                <a:cs typeface="+mj-lt"/>
              </a:rPr>
              <a:t>If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user</a:t>
            </a:r>
            <a:r>
              <a:rPr lang="pl-PL" dirty="0">
                <a:ea typeface="+mj-lt"/>
                <a:cs typeface="+mj-lt"/>
              </a:rPr>
              <a:t> want </a:t>
            </a:r>
            <a:r>
              <a:rPr lang="pl-PL" dirty="0" err="1">
                <a:ea typeface="+mj-lt"/>
                <a:cs typeface="+mj-lt"/>
              </a:rPr>
              <a:t>just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turn</a:t>
            </a:r>
            <a:r>
              <a:rPr lang="pl-PL" dirty="0">
                <a:ea typeface="+mj-lt"/>
                <a:cs typeface="+mj-lt"/>
              </a:rPr>
              <a:t> off the </a:t>
            </a:r>
            <a:r>
              <a:rPr lang="pl-PL" dirty="0" err="1">
                <a:ea typeface="+mj-lt"/>
                <a:cs typeface="+mj-lt"/>
              </a:rPr>
              <a:t>light</a:t>
            </a:r>
            <a:r>
              <a:rPr lang="pl-PL" dirty="0">
                <a:ea typeface="+mj-lt"/>
                <a:cs typeface="+mj-lt"/>
              </a:rPr>
              <a:t> he/</a:t>
            </a:r>
            <a:r>
              <a:rPr lang="pl-PL" dirty="0" err="1">
                <a:ea typeface="+mj-lt"/>
                <a:cs typeface="+mj-lt"/>
              </a:rPr>
              <a:t>she</a:t>
            </a:r>
            <a:r>
              <a:rPr lang="pl-PL" dirty="0">
                <a:ea typeface="+mj-lt"/>
                <a:cs typeface="+mj-lt"/>
              </a:rPr>
              <a:t> of </a:t>
            </a:r>
            <a:r>
              <a:rPr lang="pl-PL" dirty="0" err="1">
                <a:ea typeface="+mj-lt"/>
                <a:cs typeface="+mj-lt"/>
              </a:rPr>
              <a:t>course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can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use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light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switch</a:t>
            </a:r>
            <a:r>
              <a:rPr lang="pl-PL" dirty="0">
                <a:ea typeface="+mj-lt"/>
                <a:cs typeface="+mj-lt"/>
              </a:rPr>
              <a:t> on the </a:t>
            </a:r>
            <a:r>
              <a:rPr lang="pl-PL" dirty="0" err="1">
                <a:ea typeface="+mj-lt"/>
                <a:cs typeface="+mj-lt"/>
              </a:rPr>
              <a:t>wall</a:t>
            </a:r>
            <a:r>
              <a:rPr lang="pl-PL" dirty="0">
                <a:ea typeface="+mj-lt"/>
                <a:cs typeface="+mj-lt"/>
              </a:rPr>
              <a:t>.</a:t>
            </a:r>
            <a:endParaRPr lang="pl-PL" dirty="0"/>
          </a:p>
        </p:txBody>
      </p:sp>
      <p:pic>
        <p:nvPicPr>
          <p:cNvPr id="4" name="Obraz 4" descr="Obraz zawierający stół, wewnątrz, siedzi, biały&#10;&#10;Opis wygenerowany przy bardzo wysokim poziomie pewności">
            <a:extLst>
              <a:ext uri="{FF2B5EF4-FFF2-40B4-BE49-F238E27FC236}">
                <a16:creationId xmlns:a16="http://schemas.microsoft.com/office/drawing/2014/main" xmlns="" id="{BFCA55E1-D8B1-4EEB-AD83-F8A3D9831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622" y="3830052"/>
            <a:ext cx="1591678" cy="279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514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4889BACD-FC97-4B7B-BA81-192BC5AC0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1: </a:t>
            </a:r>
            <a:r>
              <a:rPr lang="pl-PL" dirty="0" err="1"/>
              <a:t>Goal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A3AB490C-E6A8-441F-83B2-4FF768E38D8A}"/>
              </a:ext>
            </a:extLst>
          </p:cNvPr>
          <p:cNvSpPr txBox="1"/>
          <p:nvPr/>
        </p:nvSpPr>
        <p:spPr>
          <a:xfrm>
            <a:off x="2829426" y="1155032"/>
            <a:ext cx="59315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ea typeface="+mn-lt"/>
                <a:cs typeface="+mn-lt"/>
              </a:rPr>
              <a:t>User </a:t>
            </a:r>
            <a:r>
              <a:rPr lang="pl-PL" dirty="0" err="1">
                <a:ea typeface="+mn-lt"/>
                <a:cs typeface="+mn-lt"/>
              </a:rPr>
              <a:t>is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sleepy</a:t>
            </a:r>
            <a:r>
              <a:rPr lang="pl-PL" dirty="0">
                <a:ea typeface="+mn-lt"/>
                <a:cs typeface="+mn-lt"/>
              </a:rPr>
              <a:t> and he/</a:t>
            </a:r>
            <a:r>
              <a:rPr lang="pl-PL" dirty="0" err="1">
                <a:ea typeface="+mn-lt"/>
                <a:cs typeface="+mn-lt"/>
              </a:rPr>
              <a:t>she</a:t>
            </a:r>
            <a:r>
              <a:rPr lang="pl-PL" dirty="0">
                <a:ea typeface="+mn-lt"/>
                <a:cs typeface="+mn-lt"/>
              </a:rPr>
              <a:t> want to </a:t>
            </a:r>
            <a:r>
              <a:rPr lang="pl-PL" dirty="0" err="1">
                <a:ea typeface="+mn-lt"/>
                <a:cs typeface="+mn-lt"/>
              </a:rPr>
              <a:t>make</a:t>
            </a:r>
            <a:r>
              <a:rPr lang="pl-PL" dirty="0">
                <a:ea typeface="+mn-lt"/>
                <a:cs typeface="+mn-lt"/>
              </a:rPr>
              <a:t> a nap.</a:t>
            </a:r>
            <a:endParaRPr lang="pl-PL" dirty="0"/>
          </a:p>
        </p:txBody>
      </p:sp>
      <p:pic>
        <p:nvPicPr>
          <p:cNvPr id="4" name="media.io_film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7210" y="2087978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1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AD9F4FD4-B5E6-4C1E-9687-F746BCFDE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2: Plan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EE61B8F3-FE55-45F7-A411-ED15BD50297C}"/>
              </a:ext>
            </a:extLst>
          </p:cNvPr>
          <p:cNvSpPr txBox="1"/>
          <p:nvPr/>
        </p:nvSpPr>
        <p:spPr>
          <a:xfrm>
            <a:off x="1104900" y="1155032"/>
            <a:ext cx="948088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 err="1">
                <a:ea typeface="+mn-lt"/>
                <a:cs typeface="+mn-lt"/>
              </a:rPr>
              <a:t>Change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currently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turned</a:t>
            </a:r>
            <a:r>
              <a:rPr lang="pl-PL" dirty="0">
                <a:ea typeface="+mn-lt"/>
                <a:cs typeface="+mn-lt"/>
              </a:rPr>
              <a:t> on </a:t>
            </a:r>
            <a:r>
              <a:rPr lang="pl-PL" dirty="0" err="1">
                <a:ea typeface="+mn-lt"/>
                <a:cs typeface="+mn-lt"/>
              </a:rPr>
              <a:t>light</a:t>
            </a:r>
            <a:r>
              <a:rPr lang="pl-PL" dirty="0">
                <a:ea typeface="+mn-lt"/>
                <a:cs typeface="+mn-lt"/>
              </a:rPr>
              <a:t> in the </a:t>
            </a:r>
            <a:r>
              <a:rPr lang="pl-PL" dirty="0" err="1">
                <a:ea typeface="+mn-lt"/>
                <a:cs typeface="+mn-lt"/>
              </a:rPr>
              <a:t>room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some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kind</a:t>
            </a:r>
            <a:r>
              <a:rPr lang="pl-PL" dirty="0">
                <a:ea typeface="+mn-lt"/>
                <a:cs typeface="+mn-lt"/>
              </a:rPr>
              <a:t> of </a:t>
            </a:r>
            <a:r>
              <a:rPr lang="pl-PL" dirty="0" err="1">
                <a:ea typeface="+mn-lt"/>
                <a:cs typeface="+mn-lt"/>
              </a:rPr>
              <a:t>sleep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mode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or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just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turn</a:t>
            </a:r>
            <a:r>
              <a:rPr lang="pl-PL" dirty="0">
                <a:ea typeface="+mn-lt"/>
                <a:cs typeface="+mn-lt"/>
              </a:rPr>
              <a:t> off the </a:t>
            </a:r>
            <a:r>
              <a:rPr lang="pl-PL" dirty="0" err="1">
                <a:ea typeface="+mn-lt"/>
                <a:cs typeface="+mn-lt"/>
              </a:rPr>
              <a:t>light</a:t>
            </a:r>
            <a:endParaRPr lang="pl-PL" dirty="0" err="1"/>
          </a:p>
        </p:txBody>
      </p:sp>
      <p:pic>
        <p:nvPicPr>
          <p:cNvPr id="4" name="media.io_film2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7341" y="2246658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9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C1407E7A-7824-4328-A340-4A46CB8CB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3: </a:t>
            </a:r>
            <a:r>
              <a:rPr lang="pl-PL" dirty="0" err="1"/>
              <a:t>Specify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38968FFB-F125-41FA-8850-589DE7D605CD}"/>
              </a:ext>
            </a:extLst>
          </p:cNvPr>
          <p:cNvSpPr txBox="1"/>
          <p:nvPr/>
        </p:nvSpPr>
        <p:spPr>
          <a:xfrm>
            <a:off x="1175084" y="1245268"/>
            <a:ext cx="932046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ea typeface="+mn-lt"/>
                <a:cs typeface="+mn-lt"/>
              </a:rPr>
              <a:t>User </a:t>
            </a:r>
            <a:r>
              <a:rPr lang="pl-PL" dirty="0" err="1">
                <a:ea typeface="+mn-lt"/>
                <a:cs typeface="+mn-lt"/>
              </a:rPr>
              <a:t>is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determining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how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get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this</a:t>
            </a:r>
            <a:r>
              <a:rPr lang="pl-PL" dirty="0">
                <a:ea typeface="+mn-lt"/>
                <a:cs typeface="+mn-lt"/>
              </a:rPr>
              <a:t> plan </a:t>
            </a:r>
            <a:r>
              <a:rPr lang="pl-PL" dirty="0" err="1">
                <a:ea typeface="+mn-lt"/>
                <a:cs typeface="+mn-lt"/>
              </a:rPr>
              <a:t>done</a:t>
            </a:r>
            <a:r>
              <a:rPr lang="pl-PL" dirty="0">
                <a:ea typeface="+mn-lt"/>
                <a:cs typeface="+mn-lt"/>
              </a:rPr>
              <a:t>. User </a:t>
            </a:r>
            <a:r>
              <a:rPr lang="pl-PL" dirty="0" err="1">
                <a:ea typeface="+mn-lt"/>
                <a:cs typeface="+mn-lt"/>
              </a:rPr>
              <a:t>has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two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ways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achieve</a:t>
            </a:r>
            <a:r>
              <a:rPr lang="pl-PL" dirty="0">
                <a:ea typeface="+mn-lt"/>
                <a:cs typeface="+mn-lt"/>
              </a:rPr>
              <a:t> the </a:t>
            </a:r>
            <a:r>
              <a:rPr lang="pl-PL" dirty="0" err="1">
                <a:ea typeface="+mn-lt"/>
                <a:cs typeface="+mn-lt"/>
              </a:rPr>
              <a:t>goal</a:t>
            </a:r>
            <a:r>
              <a:rPr lang="pl-PL" dirty="0">
                <a:ea typeface="+mn-lt"/>
                <a:cs typeface="+mn-lt"/>
              </a:rPr>
              <a:t>: </a:t>
            </a:r>
            <a:r>
              <a:rPr lang="pl-PL" dirty="0" err="1">
                <a:ea typeface="+mn-lt"/>
                <a:cs typeface="+mn-lt"/>
              </a:rPr>
              <a:t>use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light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switch</a:t>
            </a:r>
            <a:r>
              <a:rPr lang="pl-PL" dirty="0">
                <a:ea typeface="+mn-lt"/>
                <a:cs typeface="+mn-lt"/>
              </a:rPr>
              <a:t> on the </a:t>
            </a:r>
            <a:r>
              <a:rPr lang="pl-PL" dirty="0" err="1">
                <a:ea typeface="+mn-lt"/>
                <a:cs typeface="+mn-lt"/>
              </a:rPr>
              <a:t>wall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or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use</a:t>
            </a:r>
            <a:r>
              <a:rPr lang="pl-PL" dirty="0">
                <a:ea typeface="+mn-lt"/>
                <a:cs typeface="+mn-lt"/>
              </a:rPr>
              <a:t> a pilot. User </a:t>
            </a:r>
            <a:r>
              <a:rPr lang="pl-PL" dirty="0" err="1">
                <a:ea typeface="+mn-lt"/>
                <a:cs typeface="+mn-lt"/>
              </a:rPr>
              <a:t>decided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use</a:t>
            </a:r>
            <a:r>
              <a:rPr lang="pl-PL" dirty="0">
                <a:ea typeface="+mn-lt"/>
                <a:cs typeface="+mn-lt"/>
              </a:rPr>
              <a:t> a </a:t>
            </a:r>
            <a:r>
              <a:rPr lang="pl-PL" dirty="0" err="1">
                <a:ea typeface="+mn-lt"/>
                <a:cs typeface="+mn-lt"/>
              </a:rPr>
              <a:t>remote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controll</a:t>
            </a:r>
            <a:r>
              <a:rPr lang="pl-PL" dirty="0">
                <a:ea typeface="+mn-lt"/>
                <a:cs typeface="+mn-lt"/>
              </a:rPr>
              <a:t>. He/</a:t>
            </a:r>
            <a:r>
              <a:rPr lang="pl-PL" dirty="0" err="1">
                <a:ea typeface="+mn-lt"/>
                <a:cs typeface="+mn-lt"/>
              </a:rPr>
              <a:t>she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also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decided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click</a:t>
            </a:r>
            <a:r>
              <a:rPr lang="pl-PL" dirty="0">
                <a:ea typeface="+mn-lt"/>
                <a:cs typeface="+mn-lt"/>
              </a:rPr>
              <a:t> SLEEP buton in order to </a:t>
            </a:r>
            <a:r>
              <a:rPr lang="pl-PL" dirty="0" err="1">
                <a:ea typeface="+mn-lt"/>
                <a:cs typeface="+mn-lt"/>
              </a:rPr>
              <a:t>switch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sleep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mode</a:t>
            </a:r>
            <a:r>
              <a:rPr lang="pl-PL" dirty="0">
                <a:ea typeface="+mn-lt"/>
                <a:cs typeface="+mn-lt"/>
              </a:rPr>
              <a:t> in the </a:t>
            </a:r>
            <a:r>
              <a:rPr lang="pl-PL" dirty="0" err="1">
                <a:ea typeface="+mn-lt"/>
                <a:cs typeface="+mn-lt"/>
              </a:rPr>
              <a:t>room</a:t>
            </a:r>
            <a:endParaRPr lang="pl-PL" dirty="0" err="1"/>
          </a:p>
        </p:txBody>
      </p:sp>
      <p:pic>
        <p:nvPicPr>
          <p:cNvPr id="4" name="media.io_film3 (1)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7315" y="2643326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4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03A8CD13-CC28-4CF0-9750-03087BF0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4: </a:t>
            </a:r>
            <a:r>
              <a:rPr lang="pl-PL" dirty="0" err="1"/>
              <a:t>Perform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F20575C0-C92A-47CC-A628-4CD655A0D98C}"/>
              </a:ext>
            </a:extLst>
          </p:cNvPr>
          <p:cNvSpPr txBox="1"/>
          <p:nvPr/>
        </p:nvSpPr>
        <p:spPr>
          <a:xfrm>
            <a:off x="3731795" y="1195137"/>
            <a:ext cx="42371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ea typeface="+mn-lt"/>
                <a:cs typeface="+mn-lt"/>
              </a:rPr>
              <a:t>User </a:t>
            </a:r>
            <a:r>
              <a:rPr lang="pl-PL" dirty="0" err="1">
                <a:ea typeface="+mn-lt"/>
                <a:cs typeface="+mn-lt"/>
              </a:rPr>
              <a:t>is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clicking</a:t>
            </a:r>
            <a:r>
              <a:rPr lang="pl-PL" dirty="0">
                <a:ea typeface="+mn-lt"/>
                <a:cs typeface="+mn-lt"/>
              </a:rPr>
              <a:t> SLEEP </a:t>
            </a:r>
            <a:r>
              <a:rPr lang="pl-PL" dirty="0" err="1">
                <a:ea typeface="+mn-lt"/>
                <a:cs typeface="+mn-lt"/>
              </a:rPr>
              <a:t>button</a:t>
            </a:r>
            <a:endParaRPr lang="pl-PL" dirty="0" err="1"/>
          </a:p>
        </p:txBody>
      </p:sp>
      <p:pic>
        <p:nvPicPr>
          <p:cNvPr id="4" name="media.io_film4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2355" y="2106819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7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9BE33247-BC89-455D-929A-0FC7441A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5: </a:t>
            </a:r>
            <a:r>
              <a:rPr lang="pl-PL" dirty="0" err="1"/>
              <a:t>Perceive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F788D39B-066D-495A-9A88-BA6BE29423B7}"/>
              </a:ext>
            </a:extLst>
          </p:cNvPr>
          <p:cNvSpPr txBox="1"/>
          <p:nvPr/>
        </p:nvSpPr>
        <p:spPr>
          <a:xfrm>
            <a:off x="623637" y="1205163"/>
            <a:ext cx="109447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 err="1">
                <a:ea typeface="+mn-lt"/>
                <a:cs typeface="+mn-lt"/>
              </a:rPr>
              <a:t>Light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signifire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is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turn</a:t>
            </a:r>
            <a:r>
              <a:rPr lang="pl-PL" dirty="0">
                <a:ea typeface="+mn-lt"/>
                <a:cs typeface="+mn-lt"/>
              </a:rPr>
              <a:t> on </a:t>
            </a:r>
            <a:r>
              <a:rPr lang="pl-PL" dirty="0" err="1">
                <a:ea typeface="+mn-lt"/>
                <a:cs typeface="+mn-lt"/>
              </a:rPr>
              <a:t>on</a:t>
            </a:r>
            <a:r>
              <a:rPr lang="pl-PL" dirty="0">
                <a:ea typeface="+mn-lt"/>
                <a:cs typeface="+mn-lt"/>
              </a:rPr>
              <a:t> the </a:t>
            </a:r>
            <a:r>
              <a:rPr lang="pl-PL" dirty="0" err="1">
                <a:ea typeface="+mn-lt"/>
                <a:cs typeface="+mn-lt"/>
              </a:rPr>
              <a:t>remote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control</a:t>
            </a:r>
            <a:r>
              <a:rPr lang="pl-PL" dirty="0">
                <a:ea typeface="+mn-lt"/>
                <a:cs typeface="+mn-lt"/>
              </a:rPr>
              <a:t>. In the </a:t>
            </a:r>
            <a:r>
              <a:rPr lang="pl-PL" dirty="0" err="1">
                <a:ea typeface="+mn-lt"/>
                <a:cs typeface="+mn-lt"/>
              </a:rPr>
              <a:t>user`s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room</a:t>
            </a:r>
            <a:r>
              <a:rPr lang="pl-PL" dirty="0">
                <a:ea typeface="+mn-lt"/>
                <a:cs typeface="+mn-lt"/>
              </a:rPr>
              <a:t> was </a:t>
            </a:r>
            <a:r>
              <a:rPr lang="pl-PL" dirty="0" err="1">
                <a:ea typeface="+mn-lt"/>
                <a:cs typeface="+mn-lt"/>
              </a:rPr>
              <a:t>immediately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flash</a:t>
            </a:r>
            <a:r>
              <a:rPr lang="pl-PL" dirty="0">
                <a:ea typeface="+mn-lt"/>
                <a:cs typeface="+mn-lt"/>
              </a:rPr>
              <a:t> of </a:t>
            </a:r>
            <a:r>
              <a:rPr lang="pl-PL" dirty="0" err="1">
                <a:ea typeface="+mn-lt"/>
                <a:cs typeface="+mn-lt"/>
              </a:rPr>
              <a:t>light</a:t>
            </a:r>
            <a:endParaRPr lang="pl-PL" dirty="0" err="1"/>
          </a:p>
        </p:txBody>
      </p:sp>
      <p:pic>
        <p:nvPicPr>
          <p:cNvPr id="4" name="film5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7999" y="2445096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39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2AE7D9F6-D67C-4CC3-8A2E-E34272091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Gulf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xmlns="" id="{8C80211D-A514-4FD5-A5DD-4E17FF2A3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>
                <a:ea typeface="+mj-lt"/>
                <a:cs typeface="+mj-lt"/>
              </a:rPr>
              <a:t>The </a:t>
            </a:r>
            <a:r>
              <a:rPr lang="pl-PL" dirty="0" err="1">
                <a:ea typeface="+mj-lt"/>
                <a:cs typeface="+mj-lt"/>
              </a:rPr>
              <a:t>gulf</a:t>
            </a:r>
            <a:r>
              <a:rPr lang="pl-PL" dirty="0">
                <a:ea typeface="+mj-lt"/>
                <a:cs typeface="+mj-lt"/>
              </a:rPr>
              <a:t> was </a:t>
            </a:r>
            <a:r>
              <a:rPr lang="pl-PL" dirty="0" err="1">
                <a:ea typeface="+mj-lt"/>
                <a:cs typeface="+mj-lt"/>
              </a:rPr>
              <a:t>when</a:t>
            </a:r>
            <a:r>
              <a:rPr lang="pl-PL" dirty="0">
                <a:ea typeface="+mj-lt"/>
                <a:cs typeface="+mj-lt"/>
              </a:rPr>
              <a:t> the </a:t>
            </a:r>
            <a:r>
              <a:rPr lang="pl-PL" dirty="0" err="1">
                <a:ea typeface="+mj-lt"/>
                <a:cs typeface="+mj-lt"/>
              </a:rPr>
              <a:t>user</a:t>
            </a:r>
            <a:r>
              <a:rPr lang="pl-PL" dirty="0">
                <a:ea typeface="+mj-lt"/>
                <a:cs typeface="+mj-lt"/>
              </a:rPr>
              <a:t> was </a:t>
            </a:r>
            <a:r>
              <a:rPr lang="pl-PL" dirty="0" err="1">
                <a:ea typeface="+mj-lt"/>
                <a:cs typeface="+mj-lt"/>
              </a:rPr>
              <a:t>trying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figure</a:t>
            </a:r>
            <a:r>
              <a:rPr lang="pl-PL" dirty="0">
                <a:ea typeface="+mj-lt"/>
                <a:cs typeface="+mj-lt"/>
              </a:rPr>
              <a:t> out </a:t>
            </a:r>
            <a:r>
              <a:rPr lang="pl-PL" dirty="0" err="1">
                <a:ea typeface="+mj-lt"/>
                <a:cs typeface="+mj-lt"/>
              </a:rPr>
              <a:t>what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happened</a:t>
            </a:r>
            <a:r>
              <a:rPr lang="pl-PL" dirty="0">
                <a:ea typeface="+mj-lt"/>
                <a:cs typeface="+mj-lt"/>
              </a:rPr>
              <a:t>. The idea was to </a:t>
            </a:r>
            <a:r>
              <a:rPr lang="pl-PL" dirty="0" err="1">
                <a:ea typeface="+mj-lt"/>
                <a:cs typeface="+mj-lt"/>
              </a:rPr>
              <a:t>prepare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room</a:t>
            </a:r>
            <a:r>
              <a:rPr lang="pl-PL" dirty="0">
                <a:ea typeface="+mj-lt"/>
                <a:cs typeface="+mj-lt"/>
              </a:rPr>
              <a:t> to </a:t>
            </a:r>
            <a:r>
              <a:rPr lang="pl-PL" dirty="0" err="1">
                <a:ea typeface="+mj-lt"/>
                <a:cs typeface="+mj-lt"/>
              </a:rPr>
              <a:t>user`s</a:t>
            </a:r>
            <a:r>
              <a:rPr lang="pl-PL" dirty="0">
                <a:ea typeface="+mj-lt"/>
                <a:cs typeface="+mj-lt"/>
              </a:rPr>
              <a:t> nap. But the </a:t>
            </a:r>
            <a:r>
              <a:rPr lang="pl-PL" dirty="0" err="1">
                <a:ea typeface="+mj-lt"/>
                <a:cs typeface="+mj-lt"/>
              </a:rPr>
              <a:t>expectations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failed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after</a:t>
            </a:r>
            <a:r>
              <a:rPr lang="pl-PL" dirty="0">
                <a:ea typeface="+mj-lt"/>
                <a:cs typeface="+mj-lt"/>
              </a:rPr>
              <a:t> </a:t>
            </a:r>
            <a:r>
              <a:rPr lang="pl-PL" dirty="0" err="1">
                <a:ea typeface="+mj-lt"/>
                <a:cs typeface="+mj-lt"/>
              </a:rPr>
              <a:t>clicking</a:t>
            </a:r>
            <a:r>
              <a:rPr lang="pl-PL" dirty="0">
                <a:ea typeface="+mj-lt"/>
                <a:cs typeface="+mj-lt"/>
              </a:rPr>
              <a:t> SLEEP </a:t>
            </a:r>
            <a:r>
              <a:rPr lang="pl-PL" dirty="0" err="1">
                <a:ea typeface="+mj-lt"/>
                <a:cs typeface="+mj-lt"/>
              </a:rPr>
              <a:t>button</a:t>
            </a:r>
            <a:r>
              <a:rPr lang="pl-PL" dirty="0">
                <a:ea typeface="+mj-lt"/>
                <a:cs typeface="+mj-lt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89987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xmlns="" id="{CD3F9B8E-08F3-4197-822C-280E33B4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/>
              <a:t>Stage</a:t>
            </a:r>
            <a:r>
              <a:rPr lang="pl-PL" dirty="0"/>
              <a:t> 6: </a:t>
            </a:r>
            <a:r>
              <a:rPr lang="pl-PL" dirty="0" err="1"/>
              <a:t>Interpret</a:t>
            </a: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xmlns="" id="{C8571224-AAB9-4FCB-A5F3-17C84D855E00}"/>
              </a:ext>
            </a:extLst>
          </p:cNvPr>
          <p:cNvSpPr txBox="1"/>
          <p:nvPr/>
        </p:nvSpPr>
        <p:spPr>
          <a:xfrm>
            <a:off x="1455822" y="1255295"/>
            <a:ext cx="899962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dirty="0">
                <a:ea typeface="+mn-lt"/>
                <a:cs typeface="+mn-lt"/>
              </a:rPr>
              <a:t>User </a:t>
            </a:r>
            <a:r>
              <a:rPr lang="pl-PL" dirty="0" err="1">
                <a:ea typeface="+mn-lt"/>
                <a:cs typeface="+mn-lt"/>
              </a:rPr>
              <a:t>is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trying</a:t>
            </a:r>
            <a:r>
              <a:rPr lang="pl-PL" dirty="0">
                <a:ea typeface="+mn-lt"/>
                <a:cs typeface="+mn-lt"/>
              </a:rPr>
              <a:t> to </a:t>
            </a:r>
            <a:r>
              <a:rPr lang="pl-PL" dirty="0" err="1">
                <a:ea typeface="+mn-lt"/>
                <a:cs typeface="+mn-lt"/>
              </a:rPr>
              <a:t>make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sense</a:t>
            </a:r>
            <a:r>
              <a:rPr lang="pl-PL" dirty="0">
                <a:ea typeface="+mn-lt"/>
                <a:cs typeface="+mn-lt"/>
              </a:rPr>
              <a:t> and </a:t>
            </a:r>
            <a:r>
              <a:rPr lang="pl-PL" dirty="0" err="1">
                <a:ea typeface="+mn-lt"/>
                <a:cs typeface="+mn-lt"/>
              </a:rPr>
              <a:t>interpreting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>
                <a:ea typeface="+mn-lt"/>
                <a:cs typeface="+mn-lt"/>
              </a:rPr>
              <a:t>what</a:t>
            </a:r>
            <a:r>
              <a:rPr lang="pl-PL" dirty="0">
                <a:ea typeface="+mn-lt"/>
                <a:cs typeface="+mn-lt"/>
              </a:rPr>
              <a:t> </a:t>
            </a:r>
            <a:r>
              <a:rPr lang="pl-PL" dirty="0" err="1" smtClean="0">
                <a:ea typeface="+mn-lt"/>
                <a:cs typeface="+mn-lt"/>
              </a:rPr>
              <a:t>happened</a:t>
            </a:r>
            <a:r>
              <a:rPr lang="pl-PL" dirty="0" smtClean="0">
                <a:ea typeface="+mn-lt"/>
                <a:cs typeface="+mn-lt"/>
              </a:rPr>
              <a:t> </a:t>
            </a:r>
            <a:r>
              <a:rPr lang="pl-PL" dirty="0">
                <a:ea typeface="+mn-lt"/>
                <a:cs typeface="+mn-lt"/>
              </a:rPr>
              <a:t>in the </a:t>
            </a:r>
            <a:r>
              <a:rPr lang="pl-PL" dirty="0" err="1">
                <a:ea typeface="+mn-lt"/>
                <a:cs typeface="+mn-lt"/>
              </a:rPr>
              <a:t>room</a:t>
            </a:r>
            <a:r>
              <a:rPr lang="pl-PL" dirty="0">
                <a:ea typeface="+mn-lt"/>
                <a:cs typeface="+mn-lt"/>
              </a:rPr>
              <a:t>.</a:t>
            </a:r>
            <a:endParaRPr lang="pl-PL" dirty="0"/>
          </a:p>
        </p:txBody>
      </p:sp>
      <p:pic>
        <p:nvPicPr>
          <p:cNvPr id="4" name="film6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7632" y="2305879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47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</TotalTime>
  <Words>431</Words>
  <Application>Microsoft Office PowerPoint</Application>
  <PresentationFormat>Niestandardowy</PresentationFormat>
  <Paragraphs>26</Paragraphs>
  <Slides>13</Slides>
  <Notes>0</Notes>
  <HiddenSlides>0</HiddenSlides>
  <MMClips>6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4" baseType="lpstr">
      <vt:lpstr>Ion</vt:lpstr>
      <vt:lpstr>Presentation: Assignment 03    Mappings, Seven Stages of Action, and Levels of Design </vt:lpstr>
      <vt:lpstr>Task Description</vt:lpstr>
      <vt:lpstr>Stage 1: Goal</vt:lpstr>
      <vt:lpstr>Stage 2: Plan</vt:lpstr>
      <vt:lpstr>Stage 3: Specify</vt:lpstr>
      <vt:lpstr>Stage 4: Perform</vt:lpstr>
      <vt:lpstr>Stage 5: Perceive</vt:lpstr>
      <vt:lpstr>Potential Gulf</vt:lpstr>
      <vt:lpstr>Stage 6: Interpret</vt:lpstr>
      <vt:lpstr>Stage 7: Compare</vt:lpstr>
      <vt:lpstr>The Visceral Level of Processing</vt:lpstr>
      <vt:lpstr>The Behavioral Level of Processing</vt:lpstr>
      <vt:lpstr>The Reflective Level of Processing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/>
  <cp:lastModifiedBy>Anna</cp:lastModifiedBy>
  <cp:revision>146</cp:revision>
  <dcterms:created xsi:type="dcterms:W3CDTF">2019-11-03T20:40:19Z</dcterms:created>
  <dcterms:modified xsi:type="dcterms:W3CDTF">2019-11-03T22:11:11Z</dcterms:modified>
</cp:coreProperties>
</file>

<file path=docProps/thumbnail.jpeg>
</file>